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98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309" r:id="rId18"/>
    <p:sldId id="308" r:id="rId19"/>
    <p:sldId id="307" r:id="rId20"/>
    <p:sldId id="300" r:id="rId21"/>
    <p:sldId id="27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F591-BFE5-41B1-BFEA-94D3886EBDF5}" type="datetimeFigureOut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1F84-F6F8-4634-9786-D6215170D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0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8B18-D56F-4C66-B8E0-4C58AE316AC8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95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6C12-B390-4E2C-9274-51D45D099DA9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63B2-2282-419C-8A99-247036A9AC38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60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l"/>
              <a:defRPr sz="2400"/>
            </a:lvl1pPr>
            <a:lvl2pPr marL="685800" indent="-228600">
              <a:buFont typeface="맑은 고딕" panose="020B0503020000020004" pitchFamily="50" charset="-127"/>
              <a:buChar char="○"/>
              <a:defRPr sz="2000"/>
            </a:lvl2pPr>
            <a:lvl3pPr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맑은 고딕" panose="020B0503020000020004" pitchFamily="50" charset="-127"/>
              <a:buChar char="–"/>
              <a:defRPr sz="16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83AE-8367-4CCC-B093-07CBCD26D619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OpenVG &amp; Canvas - 2D Graphics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29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7D1E-53C7-44BD-B023-2DBC6DB236C5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5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FBB-2E84-422B-8FD0-0EAADD5C966A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65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1FE-3D3D-4C91-8A66-C3742EF4C0E8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FFFF-BD3D-45EE-840A-DDB61F57033D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6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D45B-92DF-4794-81AA-D731FAF14C68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0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F648-E675-4B59-B2C0-11D031868A85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0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FA4-0ACA-4D36-9569-01E479B87257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3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5886-BEB3-4DD5-8583-FE48CDBFA148}" type="datetime1">
              <a:rPr lang="ko-KR" altLang="en-US" smtClean="0"/>
              <a:t>2014-07-01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36E1-AC3B-490D-B736-AF01B5431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1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linejoin.asp" TargetMode="External"/><Relationship Id="rId2" Type="http://schemas.openxmlformats.org/officeDocument/2006/relationships/hyperlink" Target="http://www.w3schools.com/tags/canvas_linecap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schools.com/tags/canvas_miterlimit.asp" TargetMode="External"/><Relationship Id="rId4" Type="http://schemas.openxmlformats.org/officeDocument/2006/relationships/hyperlink" Target="http://www.w3schools.com/tags/canvas_linewidth.as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canvas_clip.asp" TargetMode="External"/><Relationship Id="rId13" Type="http://schemas.openxmlformats.org/officeDocument/2006/relationships/hyperlink" Target="http://www.w3schools.com/tags/canvas_ispointinpath.asp" TargetMode="External"/><Relationship Id="rId3" Type="http://schemas.openxmlformats.org/officeDocument/2006/relationships/hyperlink" Target="http://www.w3schools.com/tags/canvas_stroke.asp" TargetMode="External"/><Relationship Id="rId7" Type="http://schemas.openxmlformats.org/officeDocument/2006/relationships/hyperlink" Target="http://www.w3schools.com/tags/canvas_lineto.asp" TargetMode="External"/><Relationship Id="rId12" Type="http://schemas.openxmlformats.org/officeDocument/2006/relationships/hyperlink" Target="http://www.w3schools.com/tags/canvas_arcto.asp" TargetMode="External"/><Relationship Id="rId2" Type="http://schemas.openxmlformats.org/officeDocument/2006/relationships/hyperlink" Target="http://www.w3schools.com/tags/canvas_fill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canvas_closepath.asp" TargetMode="External"/><Relationship Id="rId11" Type="http://schemas.openxmlformats.org/officeDocument/2006/relationships/hyperlink" Target="http://www.w3schools.com/tags/canvas_arc.asp" TargetMode="External"/><Relationship Id="rId5" Type="http://schemas.openxmlformats.org/officeDocument/2006/relationships/hyperlink" Target="http://www.w3schools.com/tags/canvas_moveto.asp" TargetMode="External"/><Relationship Id="rId10" Type="http://schemas.openxmlformats.org/officeDocument/2006/relationships/hyperlink" Target="http://www.w3schools.com/tags/canvas_beziercurveto.asp" TargetMode="External"/><Relationship Id="rId4" Type="http://schemas.openxmlformats.org/officeDocument/2006/relationships/hyperlink" Target="http://www.w3schools.com/tags/canvas_beginpath.asp" TargetMode="External"/><Relationship Id="rId9" Type="http://schemas.openxmlformats.org/officeDocument/2006/relationships/hyperlink" Target="http://www.w3schools.com/tags/canvas_quadraticcurveto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rotate.asp" TargetMode="External"/><Relationship Id="rId2" Type="http://schemas.openxmlformats.org/officeDocument/2006/relationships/hyperlink" Target="http://www.w3schools.com/tags/canvas_scal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canvas_settransform.asp" TargetMode="External"/><Relationship Id="rId5" Type="http://schemas.openxmlformats.org/officeDocument/2006/relationships/hyperlink" Target="http://www.w3schools.com/tags/canvas_transform.asp" TargetMode="External"/><Relationship Id="rId4" Type="http://schemas.openxmlformats.org/officeDocument/2006/relationships/hyperlink" Target="http://www.w3schools.com/tags/canvas_translate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textalign.asp" TargetMode="External"/><Relationship Id="rId7" Type="http://schemas.openxmlformats.org/officeDocument/2006/relationships/hyperlink" Target="http://www.w3schools.com/tags/canvas_measuretext.asp" TargetMode="External"/><Relationship Id="rId2" Type="http://schemas.openxmlformats.org/officeDocument/2006/relationships/hyperlink" Target="http://www.w3schools.com/tags/canvas_fon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canvas_stroketext.asp" TargetMode="External"/><Relationship Id="rId5" Type="http://schemas.openxmlformats.org/officeDocument/2006/relationships/hyperlink" Target="http://www.w3schools.com/tags/canvas_filltext.asp" TargetMode="External"/><Relationship Id="rId4" Type="http://schemas.openxmlformats.org/officeDocument/2006/relationships/hyperlink" Target="http://www.w3schools.com/tags/canvas_textbaseline.as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canvas_putimagedata.asp" TargetMode="External"/><Relationship Id="rId3" Type="http://schemas.openxmlformats.org/officeDocument/2006/relationships/hyperlink" Target="http://www.w3schools.com/tags/canvas_imagedata_width.asp" TargetMode="External"/><Relationship Id="rId7" Type="http://schemas.openxmlformats.org/officeDocument/2006/relationships/hyperlink" Target="http://www.w3schools.com/tags/canvas_getimagedata.asp" TargetMode="External"/><Relationship Id="rId2" Type="http://schemas.openxmlformats.org/officeDocument/2006/relationships/hyperlink" Target="http://www.w3schools.com/tags/canvas_drawimag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canvas_createimagedata.asp" TargetMode="External"/><Relationship Id="rId5" Type="http://schemas.openxmlformats.org/officeDocument/2006/relationships/hyperlink" Target="http://www.w3schools.com/tags/canvas_imagedata_data.asp" TargetMode="External"/><Relationship Id="rId4" Type="http://schemas.openxmlformats.org/officeDocument/2006/relationships/hyperlink" Target="http://www.w3schools.com/tags/canvas_imagedata_height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globalcompositeoperation.asp" TargetMode="External"/><Relationship Id="rId2" Type="http://schemas.openxmlformats.org/officeDocument/2006/relationships/hyperlink" Target="http://www.w3schools.com/tags/canvas_globalalpha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/Canvas_tutorial" TargetMode="External"/><Relationship Id="rId7" Type="http://schemas.openxmlformats.org/officeDocument/2006/relationships/hyperlink" Target="http://kineticjs.com/" TargetMode="External"/><Relationship Id="rId2" Type="http://schemas.openxmlformats.org/officeDocument/2006/relationships/hyperlink" Target="http://diveintohtml5.org/canv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" TargetMode="External"/><Relationship Id="rId5" Type="http://schemas.openxmlformats.org/officeDocument/2006/relationships/hyperlink" Target="http://www.html5canvastutorials.com/" TargetMode="External"/><Relationship Id="rId4" Type="http://schemas.openxmlformats.org/officeDocument/2006/relationships/hyperlink" Target="http://www.whatwg.org/specs/web-apps/current-work/multipage/the-canvas-elemen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canvas_createlineargradient.asp" TargetMode="External"/><Relationship Id="rId3" Type="http://schemas.openxmlformats.org/officeDocument/2006/relationships/hyperlink" Target="http://www.w3schools.com/tags/canvas_strokestyle.asp" TargetMode="External"/><Relationship Id="rId7" Type="http://schemas.openxmlformats.org/officeDocument/2006/relationships/hyperlink" Target="http://www.w3schools.com/tags/canvas_shadowoffsety.asp" TargetMode="External"/><Relationship Id="rId2" Type="http://schemas.openxmlformats.org/officeDocument/2006/relationships/hyperlink" Target="http://www.w3schools.com/tags/canvas_fillstyl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canvas_shadowoffsetx.asp" TargetMode="External"/><Relationship Id="rId11" Type="http://schemas.openxmlformats.org/officeDocument/2006/relationships/hyperlink" Target="http://www.w3schools.com/tags/canvas_addcolorstop.asp" TargetMode="External"/><Relationship Id="rId5" Type="http://schemas.openxmlformats.org/officeDocument/2006/relationships/hyperlink" Target="http://www.w3schools.com/tags/canvas_shadowblur.asp" TargetMode="External"/><Relationship Id="rId10" Type="http://schemas.openxmlformats.org/officeDocument/2006/relationships/hyperlink" Target="http://www.w3schools.com/tags/canvas_createradialgradient.asp" TargetMode="External"/><Relationship Id="rId4" Type="http://schemas.openxmlformats.org/officeDocument/2006/relationships/hyperlink" Target="http://www.w3schools.com/tags/canvas_shadowcolor.asp" TargetMode="External"/><Relationship Id="rId9" Type="http://schemas.openxmlformats.org/officeDocument/2006/relationships/hyperlink" Target="http://www.w3schools.com/tags/canvas_createpattern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canvas_fillrect.asp" TargetMode="External"/><Relationship Id="rId2" Type="http://schemas.openxmlformats.org/officeDocument/2006/relationships/hyperlink" Target="http://www.w3schools.com/tags/canvas_rec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schools.com/tags/canvas_clearrect.asp" TargetMode="External"/><Relationship Id="rId4" Type="http://schemas.openxmlformats.org/officeDocument/2006/relationships/hyperlink" Target="http://www.w3schools.com/tags/canvas_strokerect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5663"/>
            <a:ext cx="9144000" cy="1945858"/>
          </a:xfrm>
        </p:spPr>
        <p:txBody>
          <a:bodyPr/>
          <a:lstStyle/>
          <a:p>
            <a:r>
              <a:rPr lang="en-US" altLang="ko-KR" dirty="0" smtClean="0"/>
              <a:t>Canvas2D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2D Graphics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2216"/>
            <a:ext cx="9144000" cy="1884363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8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Line Styles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0218"/>
              </p:ext>
            </p:extLst>
          </p:nvPr>
        </p:nvGraphicFramePr>
        <p:xfrm>
          <a:off x="2475003" y="2243318"/>
          <a:ext cx="7705725" cy="15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6431"/>
                <a:gridCol w="577929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2"/>
                        </a:rPr>
                        <a:t>lineCap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Sets or returns the style of the end caps for a line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3"/>
                        </a:rPr>
                        <a:t>lineJoin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type of corner created, when two lines meet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lineWidth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current line width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5"/>
                        </a:rPr>
                        <a:t>miterLimit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maximum miter length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Paths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721060"/>
              </p:ext>
            </p:extLst>
          </p:nvPr>
        </p:nvGraphicFramePr>
        <p:xfrm>
          <a:off x="962528" y="1476558"/>
          <a:ext cx="10250906" cy="4859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65594"/>
                <a:gridCol w="7885312"/>
              </a:tblGrid>
              <a:tr h="2739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marL="72220" marR="72220" marT="36110" marB="36110" anchor="ctr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fill()</a:t>
                      </a:r>
                      <a:endParaRPr lang="en-US" sz="1400" dirty="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Fills the current drawing (path)</a:t>
                      </a:r>
                    </a:p>
                  </a:txBody>
                  <a:tcPr marL="72220" marR="72220" marT="36110" marB="36110" anchor="ctr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stroke()</a:t>
                      </a:r>
                      <a:endParaRPr lang="en-US" sz="1400" dirty="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Actually draws the path you have defined</a:t>
                      </a:r>
                    </a:p>
                  </a:txBody>
                  <a:tcPr marL="72220" marR="72220" marT="36110" marB="36110" anchor="ctr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beginPath()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Begins a path, or resets the current path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moveTo()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Moves the path to the specified point in the canvas, without creating a line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/>
                        </a:rPr>
                        <a:t>closePath()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path from the current point back to the starting point</a:t>
                      </a:r>
                    </a:p>
                  </a:txBody>
                  <a:tcPr marL="72220" marR="72220" marT="36110" marB="36110" anchor="ctr"/>
                </a:tc>
              </a:tr>
              <a:tr h="478548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7"/>
                        </a:rPr>
                        <a:t>lineTo</a:t>
                      </a:r>
                      <a:r>
                        <a:rPr lang="en-US" sz="1400" dirty="0">
                          <a:hlinkClick r:id="rId7"/>
                        </a:rPr>
                        <a:t>()</a:t>
                      </a:r>
                      <a:endParaRPr lang="en-US" sz="1400" dirty="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Adds a new point and creates a line from that point to the last specified point in the canvas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/>
                        </a:rPr>
                        <a:t>clip()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Clips a region of any shape and size from the original canvas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/>
                        </a:rPr>
                        <a:t>quadraticCurveTo()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quadratic </a:t>
                      </a:r>
                      <a:r>
                        <a:rPr lang="en-US" sz="1400" dirty="0" err="1"/>
                        <a:t>Bézier</a:t>
                      </a:r>
                      <a:r>
                        <a:rPr lang="en-US" sz="1400" dirty="0"/>
                        <a:t> curve</a:t>
                      </a:r>
                    </a:p>
                  </a:txBody>
                  <a:tcPr marL="72220" marR="72220" marT="36110" marB="36110" anchor="ctr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0"/>
                        </a:rPr>
                        <a:t>bezierCurveTo()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cubic </a:t>
                      </a:r>
                      <a:r>
                        <a:rPr lang="en-US" sz="1400" dirty="0" err="1"/>
                        <a:t>Bézier</a:t>
                      </a:r>
                      <a:r>
                        <a:rPr lang="en-US" sz="1400" dirty="0"/>
                        <a:t> curve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1"/>
                        </a:rPr>
                        <a:t>arc()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an arc/curve (used to create circles, or parts of circles)</a:t>
                      </a:r>
                    </a:p>
                  </a:txBody>
                  <a:tcPr marL="72220" marR="72220" marT="36110" marB="36110" anchor="ctr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2"/>
                        </a:rPr>
                        <a:t>arcTo()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an arc/curve between two tangents</a:t>
                      </a:r>
                    </a:p>
                  </a:txBody>
                  <a:tcPr marL="72220" marR="72220" marT="36110" marB="36110" anchor="ctr"/>
                </a:tc>
              </a:tr>
              <a:tr h="44456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3"/>
                        </a:rPr>
                        <a:t>isPointInPath()</a:t>
                      </a:r>
                      <a:endParaRPr lang="en-US" sz="1400"/>
                    </a:p>
                  </a:txBody>
                  <a:tcPr marL="72220" marR="72220" marT="36110" marB="361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true if the specified point is in the current path, otherwise false</a:t>
                      </a:r>
                    </a:p>
                  </a:txBody>
                  <a:tcPr marL="72220" marR="72220" marT="36110" marB="36110"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Transformations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304249"/>
              </p:ext>
            </p:extLst>
          </p:nvPr>
        </p:nvGraphicFramePr>
        <p:xfrm>
          <a:off x="2210309" y="2267563"/>
          <a:ext cx="7705725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2168"/>
                <a:gridCol w="619355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scale()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Scales the current drawing bigger or smaller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rotate()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Rotates the current drawing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translate()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Remaps the (0,0) position on the canvas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transform()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Replaces the current transformation matrix for the drawing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/>
                        </a:rPr>
                        <a:t>setTransform()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Resets the current transform to the identity matrix. Then runs </a:t>
                      </a:r>
                      <a:r>
                        <a:rPr lang="en-US" sz="1400" dirty="0">
                          <a:hlinkClick r:id="rId5"/>
                        </a:rPr>
                        <a:t>transform()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0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25137"/>
              </p:ext>
            </p:extLst>
          </p:nvPr>
        </p:nvGraphicFramePr>
        <p:xfrm>
          <a:off x="2234190" y="2291626"/>
          <a:ext cx="7705725" cy="121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6431"/>
                <a:gridCol w="577929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font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current font properties for text content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textAlign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current alignment for text content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4"/>
                        </a:rPr>
                        <a:t>textBaseline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the current text baseline used when drawing text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30350"/>
              </p:ext>
            </p:extLst>
          </p:nvPr>
        </p:nvGraphicFramePr>
        <p:xfrm>
          <a:off x="2234190" y="3803794"/>
          <a:ext cx="7705725" cy="121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6431"/>
                <a:gridCol w="577929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fillText()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Draws "filled" text on the canvas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/>
                        </a:rPr>
                        <a:t>strokeText()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Draws text on the canvas (no fill)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/>
                        </a:rPr>
                        <a:t>measureText()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an object that contains the width of the specified text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Images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985985"/>
              </p:ext>
            </p:extLst>
          </p:nvPr>
        </p:nvGraphicFramePr>
        <p:xfrm>
          <a:off x="1467850" y="1994833"/>
          <a:ext cx="91440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685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2"/>
                        </a:rPr>
                        <a:t>drawImage</a:t>
                      </a:r>
                      <a:r>
                        <a:rPr lang="en-US" sz="1400" dirty="0">
                          <a:hlinkClick r:id="rId2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Draws an image, canvas, or video onto the canvas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27236"/>
              </p:ext>
            </p:extLst>
          </p:nvPr>
        </p:nvGraphicFramePr>
        <p:xfrm>
          <a:off x="1467850" y="2930937"/>
          <a:ext cx="9144000" cy="121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685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width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the width of an ImageData object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height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the height of an ImageData object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data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Returns an object that contains image data of a specified </a:t>
                      </a:r>
                      <a:r>
                        <a:rPr lang="en-US" sz="1400" dirty="0" err="1"/>
                        <a:t>ImageData</a:t>
                      </a:r>
                      <a:r>
                        <a:rPr lang="en-US" sz="1400" dirty="0"/>
                        <a:t> object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94744"/>
              </p:ext>
            </p:extLst>
          </p:nvPr>
        </p:nvGraphicFramePr>
        <p:xfrm>
          <a:off x="1467850" y="4659129"/>
          <a:ext cx="9144000" cy="14325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685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/>
                        </a:rPr>
                        <a:t>createImageData()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Creates a new, blank ImageData object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/>
                        </a:rPr>
                        <a:t>getImageData()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an ImageData object that copies the pixel data for the specified rectangle on a canvas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/>
                        </a:rPr>
                        <a:t>putImageData()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Puts the image data (from a specified </a:t>
                      </a:r>
                      <a:r>
                        <a:rPr lang="en-US" sz="1400" dirty="0" err="1"/>
                        <a:t>ImageData</a:t>
                      </a:r>
                      <a:r>
                        <a:rPr lang="en-US" sz="1400" dirty="0"/>
                        <a:t> object) back onto the canvas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1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Compositing &amp; Others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329"/>
              </p:ext>
            </p:extLst>
          </p:nvPr>
        </p:nvGraphicFramePr>
        <p:xfrm>
          <a:off x="1744579" y="2255350"/>
          <a:ext cx="8746958" cy="914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60832"/>
                <a:gridCol w="588612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2"/>
                        </a:rPr>
                        <a:t>globalAlpha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Sets or returns the current alpha or transparency value of the drawing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3"/>
                        </a:rPr>
                        <a:t>globalCompositeOperation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 or returns how a new image are drawn onto an existing image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03707"/>
              </p:ext>
            </p:extLst>
          </p:nvPr>
        </p:nvGraphicFramePr>
        <p:xfrm>
          <a:off x="1744579" y="3605663"/>
          <a:ext cx="8746958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86739"/>
                <a:gridCol w="656021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save()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Saves the state of the current context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restore()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Returns previously saved path state and attributes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createEvent</a:t>
                      </a:r>
                      <a:r>
                        <a:rPr lang="en-US" sz="14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400"/>
                        <a:t> 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getContext()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400"/>
                        <a:t> 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toDataURL()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400" dirty="0"/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Two overlapped </a:t>
            </a:r>
            <a:r>
              <a:rPr lang="en-US" altLang="ko-KR" dirty="0" err="1" smtClean="0"/>
              <a:t>rectanges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&lt;script&gt;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canvas = </a:t>
            </a:r>
            <a:r>
              <a:rPr lang="en-US" altLang="ko-KR" dirty="0" err="1" smtClean="0"/>
              <a:t>document.querySelector</a:t>
            </a:r>
            <a:r>
              <a:rPr lang="en-US" altLang="ko-KR" dirty="0" smtClean="0"/>
              <a:t>("canvas");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context = </a:t>
            </a:r>
            <a:r>
              <a:rPr lang="en-US" altLang="ko-KR" dirty="0" err="1" smtClean="0"/>
              <a:t>canvas.getContext</a:t>
            </a:r>
            <a:r>
              <a:rPr lang="en-US" altLang="ko-KR" dirty="0" smtClean="0"/>
              <a:t>('2d');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context.fillStyle</a:t>
            </a:r>
            <a:r>
              <a:rPr lang="en-US" altLang="ko-KR" dirty="0" smtClean="0"/>
              <a:t> = 'red';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context.fillRect</a:t>
            </a:r>
            <a:r>
              <a:rPr lang="en-US" altLang="ko-KR" dirty="0" smtClean="0"/>
              <a:t>(0,0,800,600);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context.fillStyle</a:t>
            </a:r>
            <a:r>
              <a:rPr lang="en-US" altLang="ko-KR" dirty="0" smtClean="0"/>
              <a:t> = '</a:t>
            </a:r>
            <a:r>
              <a:rPr lang="en-US" altLang="ko-KR" dirty="0" err="1" smtClean="0"/>
              <a:t>rgba</a:t>
            </a:r>
            <a:r>
              <a:rPr lang="en-US" altLang="ko-KR" dirty="0" smtClean="0"/>
              <a:t>(255,255,0,0.5)';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context.fillRect</a:t>
            </a:r>
            <a:r>
              <a:rPr lang="en-US" altLang="ko-KR" dirty="0" smtClean="0"/>
              <a:t>(400,200,800,600);</a:t>
            </a:r>
          </a:p>
          <a:p>
            <a:pPr marL="0" indent="0">
              <a:buNone/>
            </a:pPr>
            <a:r>
              <a:rPr lang="en-US" altLang="ko-KR" dirty="0" smtClean="0"/>
              <a:t>  &lt;/script&gt;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54" y="3164850"/>
            <a:ext cx="403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4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Curve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33" y="2416665"/>
            <a:ext cx="4031867" cy="28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 &lt;script&gt;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canvas = </a:t>
            </a:r>
            <a:r>
              <a:rPr lang="en-US" altLang="ko-KR" dirty="0" err="1" smtClean="0"/>
              <a:t>document.querySelector</a:t>
            </a:r>
            <a:r>
              <a:rPr lang="en-US" altLang="ko-KR" dirty="0" smtClean="0"/>
              <a:t>("canvas");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context = </a:t>
            </a:r>
            <a:r>
              <a:rPr lang="en-US" altLang="ko-KR" dirty="0" err="1" smtClean="0"/>
              <a:t>canvas.getContext</a:t>
            </a:r>
            <a:r>
              <a:rPr lang="en-US" altLang="ko-KR" dirty="0" smtClean="0"/>
              <a:t>('2d');</a:t>
            </a:r>
          </a:p>
          <a:p>
            <a:pPr marL="0" indent="0">
              <a:buNone/>
            </a:pPr>
            <a:r>
              <a:rPr lang="en-US" altLang="ko-KR" dirty="0" smtClean="0"/>
              <a:t>…………………….</a:t>
            </a:r>
          </a:p>
          <a:p>
            <a:pPr marL="0" indent="0">
              <a:buNone/>
            </a:pPr>
            <a:r>
              <a:rPr lang="en-US" altLang="ko-KR" dirty="0" smtClean="0"/>
              <a:t>    // geometry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context.save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context.beginPath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context.moveTo</a:t>
            </a:r>
            <a:r>
              <a:rPr lang="en-US" altLang="ko-KR" dirty="0" smtClean="0"/>
              <a:t>(20,130);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context.quadraticCurveTo</a:t>
            </a:r>
            <a:r>
              <a:rPr lang="en-US" altLang="ko-KR" dirty="0" smtClean="0"/>
              <a:t>(20,20,130,20);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context.strokeStyle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colors.path</a:t>
            </a:r>
            <a:r>
              <a:rPr lang="en-US" altLang="ko-KR" dirty="0" smtClean="0"/>
              <a:t>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context.stroke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context.restore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…………………….</a:t>
            </a:r>
          </a:p>
          <a:p>
            <a:pPr marL="0" indent="0">
              <a:buNone/>
            </a:pPr>
            <a:r>
              <a:rPr lang="en-US" altLang="ko-KR" dirty="0" smtClean="0"/>
              <a:t>&lt;/script&gt;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8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Stroke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910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&lt;script&gt;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canvas = </a:t>
            </a:r>
            <a:r>
              <a:rPr lang="en-US" altLang="ko-KR" dirty="0" err="1" smtClean="0"/>
              <a:t>document.querySelector</a:t>
            </a:r>
            <a:r>
              <a:rPr lang="en-US" altLang="ko-KR" dirty="0" smtClean="0"/>
              <a:t>("canvas");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context = </a:t>
            </a:r>
            <a:r>
              <a:rPr lang="en-US" altLang="ko-KR" dirty="0" err="1" smtClean="0"/>
              <a:t>canvas.getContext</a:t>
            </a:r>
            <a:r>
              <a:rPr lang="en-US" altLang="ko-KR" dirty="0" smtClean="0"/>
              <a:t>('2d');</a:t>
            </a:r>
          </a:p>
          <a:p>
            <a:pPr marL="0" indent="0">
              <a:buNone/>
            </a:pPr>
            <a:r>
              <a:rPr lang="en-US" altLang="ko-KR" dirty="0" smtClean="0"/>
              <a:t>…………………….</a:t>
            </a:r>
          </a:p>
          <a:p>
            <a:pPr marL="0" indent="0">
              <a:buNone/>
            </a:pPr>
            <a:r>
              <a:rPr lang="en-US" altLang="ko-KR" dirty="0" smtClean="0"/>
              <a:t>    // thick line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context.lineWidth</a:t>
            </a:r>
            <a:r>
              <a:rPr lang="en-US" altLang="ko-KR" dirty="0" smtClean="0"/>
              <a:t> = 20.0;</a:t>
            </a:r>
          </a:p>
          <a:p>
            <a:pPr marL="0" indent="0">
              <a:buNone/>
            </a:pPr>
            <a:r>
              <a:rPr lang="en-US" altLang="ko-KR" dirty="0" smtClean="0"/>
              <a:t>    // join style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context.beginPath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context.lineJoin</a:t>
            </a:r>
            <a:r>
              <a:rPr lang="en-US" altLang="ko-KR" dirty="0" smtClean="0"/>
              <a:t> = 'bevel';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context.lineJoin</a:t>
            </a:r>
            <a:r>
              <a:rPr lang="en-US" altLang="ko-KR" dirty="0" smtClean="0"/>
              <a:t> = 'round';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context.lineJoin</a:t>
            </a:r>
            <a:r>
              <a:rPr lang="en-US" altLang="ko-KR" dirty="0" smtClean="0"/>
              <a:t> = 'miter';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context.moveTo</a:t>
            </a:r>
            <a:r>
              <a:rPr lang="en-US" altLang="ko-KR" dirty="0" smtClean="0"/>
              <a:t>(20,130);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context.lineTo</a:t>
            </a:r>
            <a:r>
              <a:rPr lang="en-US" altLang="ko-KR" dirty="0" smtClean="0"/>
              <a:t>(50,50);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context.lineTo</a:t>
            </a:r>
            <a:r>
              <a:rPr lang="en-US" altLang="ko-KR" dirty="0" smtClean="0"/>
              <a:t>(80,130);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context.stroke</a:t>
            </a:r>
            <a:r>
              <a:rPr lang="en-US" altLang="ko-KR" dirty="0" smtClean="0"/>
              <a:t>();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36" y="2149200"/>
            <a:ext cx="403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96853" y="1825625"/>
            <a:ext cx="41910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…………………….</a:t>
            </a:r>
          </a:p>
          <a:p>
            <a:pPr marL="0" indent="0">
              <a:buNone/>
            </a:pPr>
            <a:r>
              <a:rPr lang="en-US" altLang="ko-KR" dirty="0" smtClean="0"/>
              <a:t>    // cap style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context.beginPath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context.lineCap</a:t>
            </a:r>
            <a:r>
              <a:rPr lang="en-US" altLang="ko-KR" dirty="0" smtClean="0"/>
              <a:t> = 'butt';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context.lineCap</a:t>
            </a:r>
            <a:r>
              <a:rPr lang="en-US" altLang="ko-KR" dirty="0" smtClean="0"/>
              <a:t> = 'round';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context.lineCap</a:t>
            </a:r>
            <a:r>
              <a:rPr lang="en-US" altLang="ko-KR" dirty="0" smtClean="0"/>
              <a:t> = 'square';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context.moveTo</a:t>
            </a:r>
            <a:r>
              <a:rPr lang="en-US" altLang="ko-KR" dirty="0" smtClean="0"/>
              <a:t>(50,130);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context.lineTo</a:t>
            </a:r>
            <a:r>
              <a:rPr lang="en-US" altLang="ko-KR" dirty="0" smtClean="0"/>
              <a:t>(50,50);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context.stroke</a:t>
            </a:r>
            <a:r>
              <a:rPr lang="en-US" altLang="ko-KR" dirty="0" smtClean="0"/>
              <a:t>();</a:t>
            </a:r>
          </a:p>
          <a:p>
            <a:pPr marL="0" indent="0">
              <a:buNone/>
            </a:pPr>
            <a:r>
              <a:rPr lang="en-US" altLang="ko-KR" dirty="0" smtClean="0"/>
              <a:t>…………………….</a:t>
            </a:r>
          </a:p>
          <a:p>
            <a:pPr marL="0" indent="0">
              <a:buNone/>
            </a:pPr>
            <a:r>
              <a:rPr lang="en-US" altLang="ko-KR" dirty="0" smtClean="0"/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8036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Image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349" y="2358189"/>
            <a:ext cx="4138498" cy="3033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&lt;script&gt;</a:t>
            </a:r>
          </a:p>
          <a:p>
            <a:pPr marL="0" indent="0">
              <a:buNone/>
            </a:pPr>
            <a:r>
              <a:rPr lang="en-US" altLang="ko-KR" dirty="0" err="1" smtClean="0"/>
              <a:t>var</a:t>
            </a:r>
            <a:r>
              <a:rPr lang="en-US" altLang="ko-KR" dirty="0" smtClean="0"/>
              <a:t> canvas = </a:t>
            </a:r>
            <a:r>
              <a:rPr lang="en-US" altLang="ko-KR" dirty="0" err="1" smtClean="0"/>
              <a:t>document.getElementById</a:t>
            </a:r>
            <a:r>
              <a:rPr lang="en-US" altLang="ko-KR" dirty="0" smtClean="0"/>
              <a:t>('canvas'),</a:t>
            </a:r>
          </a:p>
          <a:p>
            <a:pPr marL="0" indent="0">
              <a:buNone/>
            </a:pPr>
            <a:r>
              <a:rPr lang="en-US" altLang="ko-KR" dirty="0" smtClean="0"/>
              <a:t>    context = </a:t>
            </a:r>
            <a:r>
              <a:rPr lang="en-US" altLang="ko-KR" dirty="0" err="1" smtClean="0"/>
              <a:t>canvas.getContext</a:t>
            </a:r>
            <a:r>
              <a:rPr lang="en-US" altLang="ko-KR" dirty="0" smtClean="0"/>
              <a:t>('2d'),</a:t>
            </a:r>
          </a:p>
          <a:p>
            <a:pPr marL="0" indent="0">
              <a:buNone/>
            </a:pPr>
            <a:r>
              <a:rPr lang="en-US" altLang="ko-KR" dirty="0" smtClean="0"/>
              <a:t>    image = new Image();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err="1" smtClean="0"/>
              <a:t>image.src</a:t>
            </a:r>
            <a:r>
              <a:rPr lang="en-US" altLang="ko-KR" dirty="0" smtClean="0"/>
              <a:t> = '../../shared/images/countrypath.jpg';</a:t>
            </a:r>
          </a:p>
          <a:p>
            <a:pPr marL="0" indent="0">
              <a:buNone/>
            </a:pPr>
            <a:r>
              <a:rPr lang="en-US" altLang="ko-KR" dirty="0" err="1" smtClean="0"/>
              <a:t>image.onload</a:t>
            </a:r>
            <a:r>
              <a:rPr lang="en-US" altLang="ko-KR" dirty="0" smtClean="0"/>
              <a:t> = function(e) {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en-US" altLang="ko-KR" dirty="0" err="1" smtClean="0"/>
              <a:t>context.drawImage</a:t>
            </a:r>
            <a:r>
              <a:rPr lang="en-US" altLang="ko-KR" dirty="0" smtClean="0"/>
              <a:t>(image, 0, 0);</a:t>
            </a:r>
          </a:p>
          <a:p>
            <a:pPr marL="0" indent="0">
              <a:buNone/>
            </a:pPr>
            <a:r>
              <a:rPr lang="en-US" altLang="ko-KR" dirty="0" smtClean="0"/>
              <a:t>};</a:t>
            </a:r>
          </a:p>
          <a:p>
            <a:pPr marL="0" indent="0">
              <a:buNone/>
            </a:pPr>
            <a:r>
              <a:rPr lang="en-US" altLang="ko-KR" dirty="0" smtClean="0"/>
              <a:t>&lt;/script&gt;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4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Canvas? (1/2)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The </a:t>
            </a:r>
            <a:r>
              <a:rPr lang="en-US" altLang="ko-KR" i="1" dirty="0" smtClean="0"/>
              <a:t>HTML5 Canvas </a:t>
            </a:r>
            <a:r>
              <a:rPr lang="en-US" altLang="ko-KR" dirty="0" smtClean="0"/>
              <a:t>is an </a:t>
            </a:r>
            <a:r>
              <a:rPr lang="en-US" altLang="ko-KR" i="1" dirty="0" smtClean="0"/>
              <a:t>Immediate Mode</a:t>
            </a:r>
            <a:r>
              <a:rPr lang="en-US" altLang="ko-KR" dirty="0" smtClean="0"/>
              <a:t> bit-mapped area of the screen that can be manipulated with JavaScript and CSS.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HTML5 &lt;canvas&gt; element is used to draw graphics, on the fly, via scripting (usually JavaScript).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&lt;canvas&gt; element is only a container for graphics. You must use a script to actually draw the graphics.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Canvas has several methods for drawing paths, boxes, circles, characters, and adding images.</a:t>
            </a:r>
          </a:p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2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Canvas Demo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http://www.upstreamdown.com/fishtank/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89" y="2299839"/>
            <a:ext cx="7008645" cy="42756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6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 - Canvas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Web sites</a:t>
            </a:r>
            <a:endParaRPr lang="en-US" altLang="ko-KR" dirty="0" smtClean="0">
              <a:hlinkClick r:id="rId2"/>
            </a:endParaRPr>
          </a:p>
          <a:p>
            <a:pPr lvl="1"/>
            <a:r>
              <a:rPr lang="en-US" altLang="ko-KR" dirty="0" smtClean="0">
                <a:hlinkClick r:id="rId2"/>
              </a:rPr>
              <a:t>http://diveintohtml5.org/canvas.html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3"/>
              </a:rPr>
              <a:t>https://developer.mozilla.org/en/Canvas_tutorial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4"/>
              </a:rPr>
              <a:t>http://www.whatwg.org/specs/web-apps/current-work/multipage/the-canvas-element.html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5"/>
              </a:rPr>
              <a:t>http://www.html5canvastutorials.com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6"/>
              </a:rPr>
              <a:t>http://www.w3schools.com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7"/>
              </a:rPr>
              <a:t>http://kineticjs.com/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Books</a:t>
            </a:r>
          </a:p>
          <a:p>
            <a:pPr lvl="1"/>
            <a:r>
              <a:rPr lang="en-US" altLang="ko-KR" dirty="0" smtClean="0"/>
              <a:t>HTML5: Guidelines for Web Developers by Klaus </a:t>
            </a:r>
            <a:r>
              <a:rPr lang="en-US" altLang="ko-KR" dirty="0" err="1" smtClean="0"/>
              <a:t>Förster</a:t>
            </a:r>
            <a:r>
              <a:rPr lang="en-US" altLang="ko-KR" dirty="0" smtClean="0"/>
              <a:t> and Bernd </a:t>
            </a:r>
            <a:r>
              <a:rPr lang="en-US" altLang="ko-KR" dirty="0" err="1" smtClean="0"/>
              <a:t>Öggl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HTML5 Canvas by Steve Fulton, Jeff Fulton</a:t>
            </a:r>
          </a:p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2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Canvas? (2/2)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Features</a:t>
            </a:r>
          </a:p>
          <a:p>
            <a:pPr lvl="1"/>
            <a:r>
              <a:rPr lang="en-US" altLang="ko-KR" dirty="0" smtClean="0"/>
              <a:t>2D Context</a:t>
            </a:r>
          </a:p>
          <a:p>
            <a:pPr lvl="2"/>
            <a:r>
              <a:rPr lang="en-US" altLang="ko-KR" dirty="0" smtClean="0"/>
              <a:t>Save, Restore : push or pop graphics state stack</a:t>
            </a:r>
          </a:p>
          <a:p>
            <a:pPr lvl="2"/>
            <a:r>
              <a:rPr lang="en-US" altLang="ko-KR" dirty="0" smtClean="0"/>
              <a:t>Transformation</a:t>
            </a:r>
          </a:p>
          <a:p>
            <a:pPr lvl="2"/>
            <a:r>
              <a:rPr lang="en-US" altLang="ko-KR" dirty="0" smtClean="0"/>
              <a:t>Global alpha</a:t>
            </a:r>
          </a:p>
          <a:p>
            <a:pPr lvl="2"/>
            <a:r>
              <a:rPr lang="en-US" altLang="ko-KR" dirty="0" smtClean="0"/>
              <a:t>Shapes : Fill and Stroke Path</a:t>
            </a:r>
          </a:p>
          <a:p>
            <a:pPr lvl="2"/>
            <a:r>
              <a:rPr lang="en-US" altLang="ko-KR" dirty="0" smtClean="0"/>
              <a:t>Canvas State : Fill and Stroke Style, Matrix, Clipping region…</a:t>
            </a:r>
          </a:p>
          <a:p>
            <a:pPr lvl="2"/>
            <a:r>
              <a:rPr lang="en-US" altLang="ko-KR" dirty="0" smtClean="0"/>
              <a:t>Image</a:t>
            </a:r>
          </a:p>
          <a:p>
            <a:pPr lvl="2"/>
            <a:r>
              <a:rPr lang="en-US" altLang="ko-KR" dirty="0" smtClean="0"/>
              <a:t>Text</a:t>
            </a:r>
          </a:p>
          <a:p>
            <a:r>
              <a:rPr lang="en-US" altLang="ko-KR" dirty="0" smtClean="0"/>
              <a:t>Hardware Accelerated Canvas Element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6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Flash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Canvas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Finished Essential guide To Flash Games in March 2010.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Steve Jobs refused Flash on the </a:t>
            </a:r>
            <a:r>
              <a:rPr lang="en-US" altLang="ko-KR" dirty="0" err="1" smtClean="0"/>
              <a:t>iOS</a:t>
            </a:r>
            <a:r>
              <a:rPr lang="en-US" altLang="ko-KR" dirty="0" smtClean="0"/>
              <a:t> just days later.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Easy Tools: a web browser, text editor and JavaScript was all that was required.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HTML5 Canvas allowed for a bitmapped graphics, much Flash’s bitmapped canvas.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Our specific Type Of Game Development translates well (tile sheets, bitmaps)</a:t>
            </a:r>
          </a:p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0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Retained mode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Immediate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25" y="1558288"/>
            <a:ext cx="4876800" cy="1809750"/>
          </a:xfrm>
          <a:prstGeom prst="rect">
            <a:avLst/>
          </a:prstGeom>
        </p:spPr>
      </p:pic>
      <p:sp>
        <p:nvSpPr>
          <p:cNvPr id="5" name="직사각형 6"/>
          <p:cNvSpPr/>
          <p:nvPr/>
        </p:nvSpPr>
        <p:spPr>
          <a:xfrm>
            <a:off x="5056076" y="3502504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Fig1. Retained Mode</a:t>
            </a:r>
            <a:endParaRPr lang="ko-KR" altLang="en-US" sz="1400" b="1" dirty="0"/>
          </a:p>
        </p:txBody>
      </p:sp>
      <p:sp>
        <p:nvSpPr>
          <p:cNvPr id="6" name="직사각형 7"/>
          <p:cNvSpPr/>
          <p:nvPr/>
        </p:nvSpPr>
        <p:spPr>
          <a:xfrm>
            <a:off x="4984068" y="6048573"/>
            <a:ext cx="2134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Fig2. Immediate Mode</a:t>
            </a:r>
            <a:endParaRPr lang="ko-KR" altLang="en-US" sz="1400" b="1" dirty="0"/>
          </a:p>
        </p:txBody>
      </p:sp>
      <p:pic>
        <p:nvPicPr>
          <p:cNvPr id="7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02061"/>
            <a:ext cx="4419600" cy="17907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Canvas Support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2255911"/>
            <a:ext cx="7705725" cy="34907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Canvas properties &amp; methods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width</a:t>
            </a:r>
          </a:p>
          <a:p>
            <a:r>
              <a:rPr lang="en-US" altLang="ko-KR" dirty="0" smtClean="0"/>
              <a:t>height</a:t>
            </a:r>
          </a:p>
          <a:p>
            <a:r>
              <a:rPr lang="en-US" altLang="ko-KR" dirty="0" smtClean="0"/>
              <a:t>id</a:t>
            </a: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3403" y="3367268"/>
            <a:ext cx="982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&lt;canvas id=“</a:t>
            </a:r>
            <a:r>
              <a:rPr lang="en-US" altLang="ko-KR" b="1" dirty="0" err="1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MyFirstCanvas</a:t>
            </a:r>
            <a:r>
              <a:rPr lang="en-US" altLang="ko-KR" b="1" dirty="0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” width=“600” </a:t>
            </a:r>
            <a:r>
              <a:rPr lang="en-US" altLang="ko-KR" b="1" dirty="0" err="1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heght</a:t>
            </a:r>
            <a:r>
              <a:rPr lang="en-US" altLang="ko-KR" b="1" dirty="0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=“200”&gt;</a:t>
            </a:r>
          </a:p>
          <a:p>
            <a:pPr lvl="0"/>
            <a:r>
              <a:rPr kumimoji="0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 text is displayed if your browser does not support HTML5 Canvas.</a:t>
            </a:r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b="1" dirty="0" smtClean="0">
                <a:ln w="12700">
                  <a:noFill/>
                  <a:prstDash val="solid"/>
                </a:ln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&lt;/canvas&gt;</a:t>
            </a:r>
            <a:endParaRPr lang="ko-KR" altLang="en-US" b="1" dirty="0">
              <a:ln w="12700">
                <a:noFill/>
                <a:prstDash val="solid"/>
              </a:ln>
              <a:effectLst>
                <a:outerShdw blurRad="50800" dist="38100" dir="5400000" algn="t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Colors, Styles, and Shadows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80656"/>
              </p:ext>
            </p:extLst>
          </p:nvPr>
        </p:nvGraphicFramePr>
        <p:xfrm>
          <a:off x="2150151" y="2304302"/>
          <a:ext cx="7932312" cy="2133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3078"/>
                <a:gridCol w="594923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2"/>
                        </a:rPr>
                        <a:t>fillStyle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color, gradient, or pattern used to fill the drawing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3"/>
                        </a:rPr>
                        <a:t>strokeStyle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color, gradient, or pattern used for strokes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4"/>
                        </a:rPr>
                        <a:t>shadowColor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color to use for shadows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5"/>
                        </a:rPr>
                        <a:t>shadowBlur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blur level for shadows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6"/>
                        </a:rPr>
                        <a:t>shadowOffsetX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horizontal distance of the shadow from the shape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hlinkClick r:id="rId7"/>
                        </a:rPr>
                        <a:t>shadowOffsetY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Sets or returns the vertical distance of the shadow from the shape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39991"/>
              </p:ext>
            </p:extLst>
          </p:nvPr>
        </p:nvGraphicFramePr>
        <p:xfrm>
          <a:off x="2150151" y="4647166"/>
          <a:ext cx="7920281" cy="15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0389"/>
                <a:gridCol w="569989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8"/>
                        </a:rPr>
                        <a:t>createLinearGradient</a:t>
                      </a:r>
                      <a:r>
                        <a:rPr lang="en-US" sz="1400" dirty="0">
                          <a:hlinkClick r:id="rId8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linear gradient (to use on canvas content)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/>
                        </a:rPr>
                        <a:t>createPattern()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Repeats a specified element in the specified direction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0"/>
                        </a:rPr>
                        <a:t>createRadialGradient()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radial/circular gradient (to use on canvas content)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11"/>
                        </a:rPr>
                        <a:t>addColorStop</a:t>
                      </a:r>
                      <a:r>
                        <a:rPr lang="en-US" sz="1400" dirty="0">
                          <a:hlinkClick r:id="rId11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Specifies the colors and stop positions in a gradient object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Rectangles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05294"/>
              </p:ext>
            </p:extLst>
          </p:nvPr>
        </p:nvGraphicFramePr>
        <p:xfrm>
          <a:off x="2330116" y="2234700"/>
          <a:ext cx="7705725" cy="15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6431"/>
                <a:gridCol w="577929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Description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2"/>
                        </a:rPr>
                        <a:t>rect</a:t>
                      </a:r>
                      <a:r>
                        <a:rPr lang="en-US" sz="1400" dirty="0">
                          <a:hlinkClick r:id="rId2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Creates a rectangle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fillRect()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Draws a "filled" rectangle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4"/>
                        </a:rPr>
                        <a:t>strokeRect</a:t>
                      </a:r>
                      <a:r>
                        <a:rPr lang="en-US" sz="1400" dirty="0">
                          <a:hlinkClick r:id="rId4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Draws a rectangle (no fill)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5"/>
                        </a:rPr>
                        <a:t>clearRect</a:t>
                      </a:r>
                      <a:r>
                        <a:rPr lang="en-US" sz="1400" dirty="0">
                          <a:hlinkClick r:id="rId5"/>
                        </a:rPr>
                        <a:t>()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Clears the specified pixels within a given rectangle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OpenVG &amp; Canvas - 2D Graphics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36E1-AC3B-490D-B736-AF01B5431D5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3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1343</Words>
  <Application>Microsoft Office PowerPoint</Application>
  <PresentationFormat>사용자 지정</PresentationFormat>
  <Paragraphs>301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Canvas2D 2D Graphics</vt:lpstr>
      <vt:lpstr>HTML5 Canvas? (1/2)</vt:lpstr>
      <vt:lpstr>HTML5 Canvas? (2/2)</vt:lpstr>
      <vt:lpstr>Flash vs Canvas</vt:lpstr>
      <vt:lpstr>Retained mode vs Immediate</vt:lpstr>
      <vt:lpstr>HTML5 Canvas Support</vt:lpstr>
      <vt:lpstr>HTML5 Canvas properties &amp; methods</vt:lpstr>
      <vt:lpstr>Colors, Styles, and Shadows</vt:lpstr>
      <vt:lpstr>Rectangles</vt:lpstr>
      <vt:lpstr>Line Styles</vt:lpstr>
      <vt:lpstr>Paths</vt:lpstr>
      <vt:lpstr>Transformations</vt:lpstr>
      <vt:lpstr>Text</vt:lpstr>
      <vt:lpstr>Images</vt:lpstr>
      <vt:lpstr>Compositing &amp; Others</vt:lpstr>
      <vt:lpstr>Example : Two overlapped rectanges</vt:lpstr>
      <vt:lpstr>Example : Curve</vt:lpstr>
      <vt:lpstr>Example : Stroke</vt:lpstr>
      <vt:lpstr>Example : Image</vt:lpstr>
      <vt:lpstr>Canvas Demo</vt:lpstr>
      <vt:lpstr>References - Canvas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윤지영</dc:creator>
  <cp:lastModifiedBy>Windows 사용자</cp:lastModifiedBy>
  <cp:revision>57</cp:revision>
  <dcterms:created xsi:type="dcterms:W3CDTF">2014-06-14T03:59:03Z</dcterms:created>
  <dcterms:modified xsi:type="dcterms:W3CDTF">2014-07-01T07:55:21Z</dcterms:modified>
</cp:coreProperties>
</file>